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aleway"/>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aleway-bold.fntdata"/><Relationship Id="rId16" Type="http://schemas.openxmlformats.org/officeDocument/2006/relationships/font" Target="fonts/Raleway-regular.fntdata"/><Relationship Id="rId5" Type="http://schemas.openxmlformats.org/officeDocument/2006/relationships/notesMaster" Target="notesMasters/notesMaster1.xml"/><Relationship Id="rId19" Type="http://schemas.openxmlformats.org/officeDocument/2006/relationships/font" Target="fonts/Raleway-boldItalic.fntdata"/><Relationship Id="rId6" Type="http://schemas.openxmlformats.org/officeDocument/2006/relationships/slide" Target="slides/slide1.xml"/><Relationship Id="rId18" Type="http://schemas.openxmlformats.org/officeDocument/2006/relationships/font" Target="fonts/Raleway-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2cf0f367c83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2cf0f367c83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cf0f367c83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cf0f367c83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cf62b4a18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cf62b4a18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cf62b4a18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cf62b4a18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cf62b4a18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cf62b4a18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cf62b4a18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cf62b4a18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cf0f367c83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cf0f367c83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cf0f367c83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cf0f367c83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cf0f367c8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cf0f367c8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p:nvPr>
            <p:ph idx="1" type="body"/>
          </p:nvPr>
        </p:nvSpPr>
        <p:spPr>
          <a:xfrm>
            <a:off x="311700" y="2845182"/>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7" name="Google Shape;17;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9" name="Google Shape;29;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6" name="Google Shape;36;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9"/>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1" name="Google Shape;41;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3" name="Google Shape;43;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6" name="Google Shape;46;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hyperlink" Target="mailto:mswartz@ccswoh.org" TargetMode="External"/><Relationship Id="rId4" Type="http://schemas.openxmlformats.org/officeDocument/2006/relationships/image" Target="../media/image1.png"/><Relationship Id="rId5" Type="http://schemas.openxmlformats.org/officeDocument/2006/relationships/hyperlink" Target="mailto:mguy@ccswoh.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youtube.com/watch?v=rVwFkcOZHJw" TargetMode="Externa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www.youtube.com/watch?v=aISXCw0Pi94" TargetMode="Externa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www.youtube.com/watch?v=kfIx4TbJle8" TargetMode="Externa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Consultants</a:t>
            </a:r>
            <a:endParaRPr/>
          </a:p>
          <a:p>
            <a:pPr indent="0" lvl="0" marL="0" rtl="0" algn="l">
              <a:spcBef>
                <a:spcPts val="0"/>
              </a:spcBef>
              <a:spcAft>
                <a:spcPts val="0"/>
              </a:spcAft>
              <a:buNone/>
            </a:pPr>
            <a:r>
              <a:t/>
            </a:r>
            <a:endParaRPr/>
          </a:p>
        </p:txBody>
      </p:sp>
      <p:sp>
        <p:nvSpPr>
          <p:cNvPr id="59" name="Google Shape;59;p13"/>
          <p:cNvSpPr txBox="1"/>
          <p:nvPr/>
        </p:nvSpPr>
        <p:spPr>
          <a:xfrm>
            <a:off x="311700" y="1300000"/>
            <a:ext cx="23766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2"/>
                </a:solidFill>
                <a:latin typeface="Source Sans Pro"/>
                <a:ea typeface="Source Sans Pro"/>
                <a:cs typeface="Source Sans Pro"/>
                <a:sym typeface="Source Sans Pro"/>
              </a:rPr>
              <a:t>Michelle Swartz, MSW, LISW-S </a:t>
            </a:r>
            <a:endParaRPr b="1" sz="18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rPr lang="en" sz="1800">
                <a:solidFill>
                  <a:schemeClr val="dk2"/>
                </a:solidFill>
                <a:latin typeface="Source Sans Pro"/>
                <a:ea typeface="Source Sans Pro"/>
                <a:cs typeface="Source Sans Pro"/>
                <a:sym typeface="Source Sans Pro"/>
              </a:rPr>
              <a:t>IECMHC  Lead</a:t>
            </a:r>
            <a:endParaRPr sz="18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rPr lang="en" sz="1800">
                <a:solidFill>
                  <a:schemeClr val="dk2"/>
                </a:solidFill>
                <a:latin typeface="Source Sans Pro"/>
                <a:ea typeface="Source Sans Pro"/>
                <a:cs typeface="Source Sans Pro"/>
                <a:sym typeface="Source Sans Pro"/>
              </a:rPr>
              <a:t>Butler, Clermont</a:t>
            </a:r>
            <a:endParaRPr sz="18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rPr lang="en" sz="1800" u="sng">
                <a:solidFill>
                  <a:schemeClr val="hlink"/>
                </a:solidFill>
                <a:latin typeface="Source Sans Pro"/>
                <a:ea typeface="Source Sans Pro"/>
                <a:cs typeface="Source Sans Pro"/>
                <a:sym typeface="Source Sans Pro"/>
                <a:hlinkClick r:id="rId3"/>
              </a:rPr>
              <a:t>mswartz@ccswoh.org</a:t>
            </a:r>
            <a:endParaRPr sz="18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800">
              <a:solidFill>
                <a:schemeClr val="dk2"/>
              </a:solidFill>
              <a:latin typeface="Source Sans Pro"/>
              <a:ea typeface="Source Sans Pro"/>
              <a:cs typeface="Source Sans Pro"/>
              <a:sym typeface="Source Sans Pro"/>
            </a:endParaRPr>
          </a:p>
        </p:txBody>
      </p:sp>
      <p:sp>
        <p:nvSpPr>
          <p:cNvPr id="60" name="Google Shape;60;p13"/>
          <p:cNvSpPr txBox="1"/>
          <p:nvPr/>
        </p:nvSpPr>
        <p:spPr>
          <a:xfrm>
            <a:off x="1222225" y="5087850"/>
            <a:ext cx="7734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lt2"/>
              </a:solidFill>
              <a:latin typeface="Source Sans Pro"/>
              <a:ea typeface="Source Sans Pro"/>
              <a:cs typeface="Source Sans Pro"/>
              <a:sym typeface="Source Sans Pro"/>
            </a:endParaRPr>
          </a:p>
        </p:txBody>
      </p:sp>
      <p:pic>
        <p:nvPicPr>
          <p:cNvPr id="61" name="Google Shape;61;p13"/>
          <p:cNvPicPr preferRelativeResize="0"/>
          <p:nvPr/>
        </p:nvPicPr>
        <p:blipFill>
          <a:blip r:embed="rId4">
            <a:alphaModFix/>
          </a:blip>
          <a:stretch>
            <a:fillRect/>
          </a:stretch>
        </p:blipFill>
        <p:spPr>
          <a:xfrm>
            <a:off x="4090575" y="1300000"/>
            <a:ext cx="4741725" cy="3556275"/>
          </a:xfrm>
          <a:prstGeom prst="rect">
            <a:avLst/>
          </a:prstGeom>
          <a:noFill/>
          <a:ln>
            <a:noFill/>
          </a:ln>
        </p:spPr>
      </p:pic>
      <p:sp>
        <p:nvSpPr>
          <p:cNvPr id="62" name="Google Shape;62;p13"/>
          <p:cNvSpPr txBox="1"/>
          <p:nvPr/>
        </p:nvSpPr>
        <p:spPr>
          <a:xfrm>
            <a:off x="311700" y="2570241"/>
            <a:ext cx="30000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2"/>
              </a:buClr>
              <a:buSzPts val="1100"/>
              <a:buFont typeface="Arial"/>
              <a:buNone/>
            </a:pPr>
            <a:r>
              <a:t/>
            </a:r>
            <a:endParaRPr b="1" sz="1800">
              <a:solidFill>
                <a:schemeClr val="dk2"/>
              </a:solidFill>
              <a:latin typeface="Source Sans Pro"/>
              <a:ea typeface="Source Sans Pro"/>
              <a:cs typeface="Source Sans Pro"/>
              <a:sym typeface="Source Sans Pro"/>
            </a:endParaRPr>
          </a:p>
          <a:p>
            <a:pPr indent="0" lvl="0" marL="0" rtl="0" algn="l">
              <a:spcBef>
                <a:spcPts val="0"/>
              </a:spcBef>
              <a:spcAft>
                <a:spcPts val="0"/>
              </a:spcAft>
              <a:buClr>
                <a:schemeClr val="dk2"/>
              </a:buClr>
              <a:buSzPts val="1100"/>
              <a:buFont typeface="Arial"/>
              <a:buNone/>
            </a:pPr>
            <a:r>
              <a:rPr b="1" lang="en" sz="1800">
                <a:solidFill>
                  <a:schemeClr val="dk2"/>
                </a:solidFill>
                <a:latin typeface="Source Sans Pro"/>
                <a:ea typeface="Source Sans Pro"/>
                <a:cs typeface="Source Sans Pro"/>
                <a:sym typeface="Source Sans Pro"/>
              </a:rPr>
              <a:t>Mary Guy</a:t>
            </a:r>
            <a:r>
              <a:rPr b="1" lang="en" sz="1800">
                <a:solidFill>
                  <a:schemeClr val="dk2"/>
                </a:solidFill>
                <a:latin typeface="Source Sans Pro"/>
                <a:ea typeface="Source Sans Pro"/>
                <a:cs typeface="Source Sans Pro"/>
                <a:sym typeface="Source Sans Pro"/>
              </a:rPr>
              <a:t>, BS </a:t>
            </a:r>
            <a:endParaRPr b="1" sz="1800">
              <a:solidFill>
                <a:schemeClr val="dk2"/>
              </a:solidFill>
              <a:latin typeface="Source Sans Pro"/>
              <a:ea typeface="Source Sans Pro"/>
              <a:cs typeface="Source Sans Pro"/>
              <a:sym typeface="Source Sans Pro"/>
            </a:endParaRPr>
          </a:p>
          <a:p>
            <a:pPr indent="0" lvl="0" marL="0" rtl="0" algn="l">
              <a:spcBef>
                <a:spcPts val="0"/>
              </a:spcBef>
              <a:spcAft>
                <a:spcPts val="0"/>
              </a:spcAft>
              <a:buClr>
                <a:schemeClr val="dk2"/>
              </a:buClr>
              <a:buSzPts val="1100"/>
              <a:buFont typeface="Arial"/>
              <a:buNone/>
            </a:pPr>
            <a:r>
              <a:rPr lang="en" sz="1800">
                <a:solidFill>
                  <a:schemeClr val="dk2"/>
                </a:solidFill>
                <a:latin typeface="Source Sans Pro"/>
                <a:ea typeface="Source Sans Pro"/>
                <a:cs typeface="Source Sans Pro"/>
                <a:sym typeface="Source Sans Pro"/>
              </a:rPr>
              <a:t>IECMHC  Hamilton</a:t>
            </a:r>
            <a:endParaRPr sz="1800">
              <a:solidFill>
                <a:schemeClr val="dk2"/>
              </a:solidFill>
              <a:latin typeface="Source Sans Pro"/>
              <a:ea typeface="Source Sans Pro"/>
              <a:cs typeface="Source Sans Pro"/>
              <a:sym typeface="Source Sans Pro"/>
            </a:endParaRPr>
          </a:p>
          <a:p>
            <a:pPr indent="0" lvl="0" marL="0" rtl="0" algn="l">
              <a:spcBef>
                <a:spcPts val="0"/>
              </a:spcBef>
              <a:spcAft>
                <a:spcPts val="0"/>
              </a:spcAft>
              <a:buClr>
                <a:schemeClr val="dk2"/>
              </a:buClr>
              <a:buSzPts val="1100"/>
              <a:buFont typeface="Arial"/>
              <a:buNone/>
            </a:pPr>
            <a:r>
              <a:rPr lang="en" sz="1800" u="sng">
                <a:solidFill>
                  <a:schemeClr val="hlink"/>
                </a:solidFill>
                <a:latin typeface="Source Sans Pro"/>
                <a:ea typeface="Source Sans Pro"/>
                <a:cs typeface="Source Sans Pro"/>
                <a:sym typeface="Source Sans Pro"/>
                <a:hlinkClick r:id="rId5"/>
              </a:rPr>
              <a:t>mguy@ccswoh.org</a:t>
            </a:r>
            <a:endParaRPr sz="1800">
              <a:solidFill>
                <a:schemeClr val="dk2"/>
              </a:solidFill>
              <a:latin typeface="Source Sans Pro"/>
              <a:ea typeface="Source Sans Pro"/>
              <a:cs typeface="Source Sans Pro"/>
              <a:sym typeface="Source Sans Pro"/>
            </a:endParaRPr>
          </a:p>
          <a:p>
            <a:pPr indent="0" lvl="0" marL="0" rtl="0" algn="l">
              <a:spcBef>
                <a:spcPts val="0"/>
              </a:spcBef>
              <a:spcAft>
                <a:spcPts val="0"/>
              </a:spcAft>
              <a:buClr>
                <a:schemeClr val="dk2"/>
              </a:buClr>
              <a:buSzPts val="1100"/>
              <a:buFont typeface="Arial"/>
              <a:buNone/>
            </a:pPr>
            <a:r>
              <a:t/>
            </a:r>
            <a:endParaRPr sz="1800">
              <a:solidFill>
                <a:schemeClr val="dk2"/>
              </a:solidFill>
              <a:latin typeface="Source Sans Pro"/>
              <a:ea typeface="Source Sans Pro"/>
              <a:cs typeface="Source Sans Pro"/>
              <a:sym typeface="Source Sans Pro"/>
            </a:endParaRPr>
          </a:p>
          <a:p>
            <a:pPr indent="0" lvl="0" marL="0" rtl="0" algn="l">
              <a:spcBef>
                <a:spcPts val="0"/>
              </a:spcBef>
              <a:spcAft>
                <a:spcPts val="0"/>
              </a:spcAft>
              <a:buClr>
                <a:schemeClr val="dk2"/>
              </a:buClr>
              <a:buSzPts val="1100"/>
              <a:buFont typeface="Arial"/>
              <a:buNone/>
            </a:pPr>
            <a:r>
              <a:t/>
            </a:r>
            <a:endParaRPr sz="1800">
              <a:solidFill>
                <a:schemeClr val="dk2"/>
              </a:solidFill>
              <a:latin typeface="Source Sans Pro"/>
              <a:ea typeface="Source Sans Pro"/>
              <a:cs typeface="Source Sans Pro"/>
              <a:sym typeface="Source Sans Pro"/>
            </a:endParaRPr>
          </a:p>
        </p:txBody>
      </p:sp>
      <p:sp>
        <p:nvSpPr>
          <p:cNvPr id="63" name="Google Shape;63;p13"/>
          <p:cNvSpPr txBox="1"/>
          <p:nvPr/>
        </p:nvSpPr>
        <p:spPr>
          <a:xfrm>
            <a:off x="311700" y="3612900"/>
            <a:ext cx="30000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8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rPr b="1" lang="en" sz="1800">
                <a:solidFill>
                  <a:schemeClr val="dk2"/>
                </a:solidFill>
                <a:latin typeface="Source Sans Pro"/>
                <a:ea typeface="Source Sans Pro"/>
                <a:cs typeface="Source Sans Pro"/>
                <a:sym typeface="Source Sans Pro"/>
              </a:rPr>
              <a:t>Stacy Dixon, BS</a:t>
            </a:r>
            <a:endParaRPr b="1" sz="18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rPr lang="en" sz="1800">
                <a:solidFill>
                  <a:schemeClr val="dk2"/>
                </a:solidFill>
                <a:latin typeface="Source Sans Pro"/>
                <a:ea typeface="Source Sans Pro"/>
                <a:cs typeface="Source Sans Pro"/>
                <a:sym typeface="Source Sans Pro"/>
              </a:rPr>
              <a:t>IECMHC  </a:t>
            </a:r>
            <a:endParaRPr sz="18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rPr lang="en" sz="1800">
                <a:solidFill>
                  <a:schemeClr val="dk2"/>
                </a:solidFill>
                <a:latin typeface="Source Sans Pro"/>
                <a:ea typeface="Source Sans Pro"/>
                <a:cs typeface="Source Sans Pro"/>
                <a:sym typeface="Source Sans Pro"/>
              </a:rPr>
              <a:t>Warren,Clinton</a:t>
            </a:r>
            <a:endParaRPr>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CCR&amp;R Providers, Families and Children</a:t>
            </a:r>
            <a:endParaRPr/>
          </a:p>
        </p:txBody>
      </p:sp>
      <p:sp>
        <p:nvSpPr>
          <p:cNvPr id="121" name="Google Shape;121;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2"/>
                </a:solidFill>
              </a:rPr>
              <a:t>✔ Accompany CCR&amp;R staff to sessions with partner providers or families to conduct observation and assessment</a:t>
            </a:r>
            <a:endParaRPr>
              <a:solidFill>
                <a:schemeClr val="dk2"/>
              </a:solidFill>
            </a:endParaRPr>
          </a:p>
          <a:p>
            <a:pPr indent="0" lvl="0" marL="0" rtl="0" algn="l">
              <a:spcBef>
                <a:spcPts val="1200"/>
              </a:spcBef>
              <a:spcAft>
                <a:spcPts val="0"/>
              </a:spcAft>
              <a:buNone/>
            </a:pPr>
            <a:r>
              <a:rPr lang="en">
                <a:solidFill>
                  <a:schemeClr val="dk2"/>
                </a:solidFill>
              </a:rPr>
              <a:t> ✔ Develop a focused plan in collaboration with CCR&amp;R staff regarding specific partner provider or caregivers/children </a:t>
            </a:r>
            <a:endParaRPr>
              <a:solidFill>
                <a:schemeClr val="dk2"/>
              </a:solidFill>
            </a:endParaRPr>
          </a:p>
          <a:p>
            <a:pPr indent="0" lvl="0" marL="0" rtl="0" algn="l">
              <a:spcBef>
                <a:spcPts val="1200"/>
              </a:spcBef>
              <a:spcAft>
                <a:spcPts val="0"/>
              </a:spcAft>
              <a:buNone/>
            </a:pPr>
            <a:r>
              <a:rPr lang="en">
                <a:solidFill>
                  <a:schemeClr val="dk2"/>
                </a:solidFill>
              </a:rPr>
              <a:t>✔ Accept short-term referrals from CCR&amp;R staff to provide consultation to: • Staff • Partner providers • Caregivers/family </a:t>
            </a:r>
            <a:endParaRPr>
              <a:solidFill>
                <a:schemeClr val="dk2"/>
              </a:solidFill>
            </a:endParaRPr>
          </a:p>
          <a:p>
            <a:pPr indent="0" lvl="0" marL="0" rtl="0" algn="l">
              <a:spcBef>
                <a:spcPts val="1200"/>
              </a:spcBef>
              <a:spcAft>
                <a:spcPts val="1200"/>
              </a:spcAft>
              <a:buNone/>
            </a:pPr>
            <a:r>
              <a:rPr lang="en">
                <a:solidFill>
                  <a:schemeClr val="dk2"/>
                </a:solidFill>
              </a:rPr>
              <a:t>✔ Provide short-term consultation</a:t>
            </a:r>
            <a:endParaRPr>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9" name="Google Shape;69;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2"/>
              </a:buClr>
              <a:buSzPts val="1100"/>
              <a:buFont typeface="Arial"/>
              <a:buNone/>
            </a:pPr>
            <a:r>
              <a:rPr lang="en" sz="2700">
                <a:solidFill>
                  <a:schemeClr val="dk2"/>
                </a:solidFill>
              </a:rPr>
              <a:t>Early Childhood Plus consultants have extensive experience and knowledge in </a:t>
            </a:r>
            <a:endParaRPr sz="2700">
              <a:solidFill>
                <a:schemeClr val="dk2"/>
              </a:solidFill>
            </a:endParaRPr>
          </a:p>
          <a:p>
            <a:pPr indent="-400050" lvl="0" marL="457200" rtl="0" algn="l">
              <a:lnSpc>
                <a:spcPct val="100000"/>
              </a:lnSpc>
              <a:spcBef>
                <a:spcPts val="0"/>
              </a:spcBef>
              <a:spcAft>
                <a:spcPts val="0"/>
              </a:spcAft>
              <a:buClr>
                <a:schemeClr val="dk2"/>
              </a:buClr>
              <a:buSzPts val="2700"/>
              <a:buChar char="●"/>
            </a:pPr>
            <a:r>
              <a:rPr lang="en" sz="2700">
                <a:solidFill>
                  <a:schemeClr val="dk2"/>
                </a:solidFill>
              </a:rPr>
              <a:t>social emotional development, </a:t>
            </a:r>
            <a:endParaRPr sz="2700">
              <a:solidFill>
                <a:schemeClr val="dk2"/>
              </a:solidFill>
            </a:endParaRPr>
          </a:p>
          <a:p>
            <a:pPr indent="-400050" lvl="0" marL="457200" rtl="0" algn="l">
              <a:lnSpc>
                <a:spcPct val="100000"/>
              </a:lnSpc>
              <a:spcBef>
                <a:spcPts val="0"/>
              </a:spcBef>
              <a:spcAft>
                <a:spcPts val="0"/>
              </a:spcAft>
              <a:buClr>
                <a:schemeClr val="dk2"/>
              </a:buClr>
              <a:buSzPts val="2700"/>
              <a:buChar char="●"/>
            </a:pPr>
            <a:r>
              <a:rPr lang="en" sz="2700">
                <a:solidFill>
                  <a:schemeClr val="dk2"/>
                </a:solidFill>
              </a:rPr>
              <a:t>child development, </a:t>
            </a:r>
            <a:endParaRPr sz="2700">
              <a:solidFill>
                <a:schemeClr val="dk2"/>
              </a:solidFill>
            </a:endParaRPr>
          </a:p>
          <a:p>
            <a:pPr indent="-400050" lvl="0" marL="457200" rtl="0" algn="l">
              <a:lnSpc>
                <a:spcPct val="100000"/>
              </a:lnSpc>
              <a:spcBef>
                <a:spcPts val="0"/>
              </a:spcBef>
              <a:spcAft>
                <a:spcPts val="0"/>
              </a:spcAft>
              <a:buClr>
                <a:schemeClr val="dk2"/>
              </a:buClr>
              <a:buSzPts val="2700"/>
              <a:buChar char="●"/>
            </a:pPr>
            <a:r>
              <a:rPr lang="en" sz="2700">
                <a:solidFill>
                  <a:schemeClr val="dk2"/>
                </a:solidFill>
              </a:rPr>
              <a:t>trauma and mental health. </a:t>
            </a:r>
            <a:endParaRPr sz="2700">
              <a:solidFill>
                <a:schemeClr val="dk2"/>
              </a:solidFill>
            </a:endParaRPr>
          </a:p>
          <a:p>
            <a:pPr indent="0" lvl="0" marL="0" rtl="0" algn="l">
              <a:lnSpc>
                <a:spcPct val="100000"/>
              </a:lnSpc>
              <a:spcBef>
                <a:spcPts val="0"/>
              </a:spcBef>
              <a:spcAft>
                <a:spcPts val="0"/>
              </a:spcAft>
              <a:buClr>
                <a:schemeClr val="dk2"/>
              </a:buClr>
              <a:buSzPts val="1100"/>
              <a:buFont typeface="Arial"/>
              <a:buNone/>
            </a:pPr>
            <a:r>
              <a:t/>
            </a:r>
            <a:endParaRPr>
              <a:solidFill>
                <a:schemeClr val="dk2"/>
              </a:solidFill>
            </a:endParaRPr>
          </a:p>
        </p:txBody>
      </p:sp>
      <p:pic>
        <p:nvPicPr>
          <p:cNvPr descr="Learning how to cope with adversity is an important part of healthy development. While moderate, short-lived stress responses in the body can promote growth, toxic stress is the strong, unrelieved activation of the body's stress management system in the absence of protective adult support. Without caring adults to buffer children, the unrelenting stress caused by extreme poverty, neglect, abuse, or severe maternal depression can weaken the architecture of the developing brain, with long-term consequences for learning, behavior, and both physical and mental health.&#10;&#10;This video is part three of a three-part series titled &quot;Three Core Concepts in Early Development&quot; from the Center and the National Scientific Council on the Developing Child. The series depicts how advances in neuroscience, molecular biology, and genomics now give us a much better understanding of how early experiences are built into our bodies and brains, for better or for worse. Healthy development in the early years provides the building blocks for educational achievement, economic productivity, responsible citizenship, lifelong health, strong communities, and successful parenting of the next generation.&#10;&#10;Also from the &quot;Three Core Concepts in Early Development&quot; Series&#10;&#10;1. Experiences Build Brain Architecture: http://youtu.be/VNNsN9IJkws&#10;&#10;2. Serve &amp; Return Interaction Shapes Brain Circuitry: http://youtu.be/m_5u8-QSh6A&#10;&#10;For more information, please visit: http://developingchild.harvard.edu/resources/multimedia/videos/three_core_concepts/" id="70" name="Google Shape;70;p14" title="3. Toxic Stress Derails Healthy Development">
            <a:hlinkClick r:id="rId3"/>
          </p:cNvPr>
          <p:cNvPicPr preferRelativeResize="0"/>
          <p:nvPr/>
        </p:nvPicPr>
        <p:blipFill>
          <a:blip r:embed="rId4">
            <a:alphaModFix/>
          </a:blip>
          <a:stretch>
            <a:fillRect/>
          </a:stretch>
        </p:blipFill>
        <p:spPr>
          <a:xfrm>
            <a:off x="3048000" y="3499025"/>
            <a:ext cx="3048000" cy="1885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000"/>
                                        <p:tgtEl>
                                          <p:spTgt spid="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
        <p:nvSpPr>
          <p:cNvPr id="76" name="Google Shape;76;p15"/>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pic>
        <p:nvPicPr>
          <p:cNvPr descr="&quot;What if I was to tell you that a game of peek-a-boo could change the world?&quot; asks seven-year-old Molly Wright, one of the youngest-ever TED speakers. Breaking down the research-backed ways parents and caregivers can support children's healthy brain development, Wright highlights the benefits of play on lifelong learning, behavior and well-being, sharing effective strategies to help all kids thrive by the age of five. She's joined onstage by one-year-old Ari and his dad, Amarjot, who help illustrate her big ideas about brain science. (This TED Talk was produced in collaboration with Minderoo Foundation as an educational tool for parents and caregivers around the world and is supported by UNICEF.)&#10;&#10;Visit http://TED.com to get our entire library of TED Talks, transcripts, translations, personalized talk recommendations and more.&#10;&#10;The TED Talks channel features the best talks and performances from the TED Conference, where the world's leading thinkers and doers give the talk of their lives in 18 minutes (or less). Look for talks on Technology, Entertainment and Design -- plus science, business, global issues, the arts and more. You're welcome to link to or embed these videos, forward them to others and share these ideas with people you know. &#10;&#10;Become a TED Member: http://ted.com/membership&#10;Follow TED on Twitter: http://twitter.com/TEDTalks&#10;Like TED on Facebook: http://facebook.com/TED&#10;Subscribe to our channel: http://youtube.com/TED&#10;&#10;TED's videos may be used for non-commercial purposes under a Creative Commons License, Attribution–Non Commercial–No Derivatives (or the CC BY – NC – ND 4.0 International) and in accordance with our TED Talks Usage Policy (https://www.ted.com/about/our-organization/our-policies-terms/ted-talks-usage-policy). For more information on using TED for commercial purposes (e.g. employee learning, in a film or online course), please submit a Media Request at https://media-requests.ted.com" id="77" name="Google Shape;77;p15" title="Molly Wright: How every child can thrive by five | TED">
            <a:hlinkClick r:id="rId3"/>
          </p:cNvPr>
          <p:cNvPicPr preferRelativeResize="0"/>
          <p:nvPr/>
        </p:nvPicPr>
        <p:blipFill>
          <a:blip r:embed="rId4">
            <a:alphaModFix/>
          </a:blip>
          <a:stretch>
            <a:fillRect/>
          </a:stretch>
        </p:blipFill>
        <p:spPr>
          <a:xfrm>
            <a:off x="152400" y="-594150"/>
            <a:ext cx="8991600" cy="7809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
        <p:nvSpPr>
          <p:cNvPr id="83" name="Google Shape;83;p16"/>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pic>
        <p:nvPicPr>
          <p:cNvPr descr="Unbelievable Speed! - Fan Zhendong multiball training in Chengdu&#10;► Fanpage: facebook.com/malongfanmade&#10;► Thanks for watching! Please Like, Comment and Subscribe: https://goo.gl/8QBEbg&#10;=====================================&#10;If any owners has an issue with any of the uploads please get in contact (luyenthi2014@gmail.com) and it will be deleted immediately. Thank you for your coopertation.&#10;--------------------------------------------------------------------------&#10;#卓球 #taletennis #乒乓球" id="84" name="Google Shape;84;p16" title="Unbelievable Speed! - Fan Zhendong multiball training in Chengdu">
            <a:hlinkClick r:id="rId3"/>
          </p:cNvPr>
          <p:cNvPicPr preferRelativeResize="0"/>
          <p:nvPr/>
        </p:nvPicPr>
        <p:blipFill>
          <a:blip r:embed="rId4">
            <a:alphaModFix/>
          </a:blip>
          <a:stretch>
            <a:fillRect/>
          </a:stretch>
        </p:blipFill>
        <p:spPr>
          <a:xfrm>
            <a:off x="0" y="-633725"/>
            <a:ext cx="9629875" cy="5743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sp>
        <p:nvSpPr>
          <p:cNvPr id="90" name="Google Shape;90;p17"/>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pic>
        <p:nvPicPr>
          <p:cNvPr id="91" name="Google Shape;91;p17"/>
          <p:cNvPicPr preferRelativeResize="0"/>
          <p:nvPr/>
        </p:nvPicPr>
        <p:blipFill>
          <a:blip r:embed="rId3">
            <a:alphaModFix/>
          </a:blip>
          <a:stretch>
            <a:fillRect/>
          </a:stretch>
        </p:blipFill>
        <p:spPr>
          <a:xfrm>
            <a:off x="0" y="-543975"/>
            <a:ext cx="9144000" cy="54989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Menti-meter </a:t>
            </a:r>
            <a:endParaRPr/>
          </a:p>
        </p:txBody>
      </p:sp>
      <p:sp>
        <p:nvSpPr>
          <p:cNvPr id="97" name="Google Shape;97;p18"/>
          <p:cNvSpPr txBox="1"/>
          <p:nvPr>
            <p:ph idx="1" type="subTitle"/>
          </p:nvPr>
        </p:nvSpPr>
        <p:spPr>
          <a:xfrm>
            <a:off x="0" y="-535225"/>
            <a:ext cx="8495400" cy="5569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pic>
        <p:nvPicPr>
          <p:cNvPr id="98" name="Google Shape;98;p18"/>
          <p:cNvPicPr preferRelativeResize="0"/>
          <p:nvPr/>
        </p:nvPicPr>
        <p:blipFill>
          <a:blip r:embed="rId3">
            <a:alphaModFix/>
          </a:blip>
          <a:stretch>
            <a:fillRect/>
          </a:stretch>
        </p:blipFill>
        <p:spPr>
          <a:xfrm>
            <a:off x="5725" y="0"/>
            <a:ext cx="9143999" cy="50338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sp>
        <p:nvSpPr>
          <p:cNvPr id="103" name="Google Shape;103;p19"/>
          <p:cNvSpPr txBox="1"/>
          <p:nvPr/>
        </p:nvSpPr>
        <p:spPr>
          <a:xfrm>
            <a:off x="373450" y="452675"/>
            <a:ext cx="8770500" cy="40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2"/>
                </a:solidFill>
              </a:rPr>
              <a:t>Th</a:t>
            </a:r>
            <a:r>
              <a:rPr lang="en" sz="2400">
                <a:solidFill>
                  <a:schemeClr val="dk2"/>
                </a:solidFill>
              </a:rPr>
              <a:t>e Child Care Resource and Referral (CCR&amp;R) project is a statewide initiative in which IECMHC support the work of child care resource and referral agencies. </a:t>
            </a:r>
            <a:endParaRPr sz="2400">
              <a:solidFill>
                <a:schemeClr val="dk2"/>
              </a:solidFill>
            </a:endParaRPr>
          </a:p>
          <a:p>
            <a:pPr indent="-381000" lvl="0" marL="914400" rtl="0" algn="l">
              <a:spcBef>
                <a:spcPts val="0"/>
              </a:spcBef>
              <a:spcAft>
                <a:spcPts val="0"/>
              </a:spcAft>
              <a:buClr>
                <a:schemeClr val="dk2"/>
              </a:buClr>
              <a:buSzPts val="2400"/>
              <a:buChar char="●"/>
            </a:pPr>
            <a:r>
              <a:rPr lang="en" sz="2400">
                <a:solidFill>
                  <a:schemeClr val="dk2"/>
                </a:solidFill>
              </a:rPr>
              <a:t> </a:t>
            </a:r>
            <a:r>
              <a:rPr lang="en" sz="2700">
                <a:solidFill>
                  <a:schemeClr val="dk2"/>
                </a:solidFill>
              </a:rPr>
              <a:t>GOAL </a:t>
            </a:r>
            <a:r>
              <a:rPr lang="en" sz="2400">
                <a:solidFill>
                  <a:schemeClr val="dk2"/>
                </a:solidFill>
              </a:rPr>
              <a:t>of the project is to promote adult and child resilience and wellness.</a:t>
            </a:r>
            <a:endParaRPr sz="2400">
              <a:solidFill>
                <a:schemeClr val="dk2"/>
              </a:solidFill>
            </a:endParaRPr>
          </a:p>
          <a:p>
            <a:pPr indent="-381000" lvl="0" marL="914400" rtl="0" algn="l">
              <a:spcBef>
                <a:spcPts val="0"/>
              </a:spcBef>
              <a:spcAft>
                <a:spcPts val="0"/>
              </a:spcAft>
              <a:buClr>
                <a:schemeClr val="dk2"/>
              </a:buClr>
              <a:buSzPts val="2400"/>
              <a:buChar char="●"/>
            </a:pPr>
            <a:r>
              <a:rPr lang="en" sz="2400">
                <a:solidFill>
                  <a:schemeClr val="dk2"/>
                </a:solidFill>
              </a:rPr>
              <a:t> STRENGTHEN capacity of CCR&amp;R staff to respond to the challenges of providers, caregivers and children.</a:t>
            </a:r>
            <a:endParaRPr sz="2400">
              <a:solidFill>
                <a:schemeClr val="dk2"/>
              </a:solidFill>
            </a:endParaRPr>
          </a:p>
          <a:p>
            <a:pPr indent="-381000" lvl="0" marL="914400" rtl="0" algn="l">
              <a:spcBef>
                <a:spcPts val="0"/>
              </a:spcBef>
              <a:spcAft>
                <a:spcPts val="0"/>
              </a:spcAft>
              <a:buClr>
                <a:schemeClr val="dk2"/>
              </a:buClr>
              <a:buSzPts val="2400"/>
              <a:buChar char="●"/>
            </a:pPr>
            <a:r>
              <a:rPr lang="en" sz="2400">
                <a:solidFill>
                  <a:schemeClr val="dk2"/>
                </a:solidFill>
              </a:rPr>
              <a:t>COLLABORATE with CCR&amp;Rs to best meet their needs.</a:t>
            </a:r>
            <a:endParaRPr sz="24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CCR&amp;R Agency- Supports</a:t>
            </a:r>
            <a:endParaRPr/>
          </a:p>
        </p:txBody>
      </p:sp>
      <p:sp>
        <p:nvSpPr>
          <p:cNvPr id="109" name="Google Shape;109;p20"/>
          <p:cNvSpPr txBox="1"/>
          <p:nvPr>
            <p:ph idx="1" type="body"/>
          </p:nvPr>
        </p:nvSpPr>
        <p:spPr>
          <a:xfrm>
            <a:off x="311700" y="1377075"/>
            <a:ext cx="8520600" cy="3107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2"/>
                </a:solidFill>
              </a:rPr>
              <a:t>✔ Provide training and professional development to promote agency goals </a:t>
            </a:r>
            <a:endParaRPr>
              <a:solidFill>
                <a:schemeClr val="dk2"/>
              </a:solidFill>
            </a:endParaRPr>
          </a:p>
          <a:p>
            <a:pPr indent="0" lvl="0" marL="0" rtl="0" algn="l">
              <a:spcBef>
                <a:spcPts val="1200"/>
              </a:spcBef>
              <a:spcAft>
                <a:spcPts val="0"/>
              </a:spcAft>
              <a:buNone/>
            </a:pPr>
            <a:r>
              <a:rPr lang="en">
                <a:solidFill>
                  <a:schemeClr val="dk2"/>
                </a:solidFill>
              </a:rPr>
              <a:t>✔ Gather data and report it to the state to encourage data-driven decision making </a:t>
            </a:r>
            <a:endParaRPr>
              <a:solidFill>
                <a:schemeClr val="dk2"/>
              </a:solidFill>
            </a:endParaRPr>
          </a:p>
          <a:p>
            <a:pPr indent="0" lvl="0" marL="0" rtl="0" algn="l">
              <a:spcBef>
                <a:spcPts val="1200"/>
              </a:spcBef>
              <a:spcAft>
                <a:spcPts val="0"/>
              </a:spcAft>
              <a:buNone/>
            </a:pPr>
            <a:r>
              <a:rPr lang="en">
                <a:solidFill>
                  <a:schemeClr val="dk2"/>
                </a:solidFill>
              </a:rPr>
              <a:t>✔ Share tools and resources with staff </a:t>
            </a:r>
            <a:endParaRPr>
              <a:solidFill>
                <a:schemeClr val="dk2"/>
              </a:solidFill>
            </a:endParaRPr>
          </a:p>
          <a:p>
            <a:pPr indent="0" lvl="0" marL="0" rtl="0" algn="l">
              <a:spcBef>
                <a:spcPts val="1200"/>
              </a:spcBef>
              <a:spcAft>
                <a:spcPts val="0"/>
              </a:spcAft>
              <a:buNone/>
            </a:pPr>
            <a:r>
              <a:rPr lang="en">
                <a:solidFill>
                  <a:schemeClr val="dk2"/>
                </a:solidFill>
              </a:rPr>
              <a:t>✔ Attend staff meetings to provide a mental health perspective </a:t>
            </a:r>
            <a:endParaRPr>
              <a:solidFill>
                <a:schemeClr val="dk2"/>
              </a:solidFill>
            </a:endParaRPr>
          </a:p>
          <a:p>
            <a:pPr indent="0" lvl="0" marL="0" rtl="0" algn="l">
              <a:spcBef>
                <a:spcPts val="1200"/>
              </a:spcBef>
              <a:spcAft>
                <a:spcPts val="1200"/>
              </a:spcAft>
              <a:buNone/>
            </a:pPr>
            <a:r>
              <a:rPr lang="en">
                <a:solidFill>
                  <a:schemeClr val="dk2"/>
                </a:solidFill>
              </a:rPr>
              <a:t>✔ Facilitate a positive environment through team building and engagement</a:t>
            </a:r>
            <a:endParaRPr>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CCR&amp;R Staff Supports</a:t>
            </a:r>
            <a:endParaRPr/>
          </a:p>
        </p:txBody>
      </p:sp>
      <p:sp>
        <p:nvSpPr>
          <p:cNvPr id="115" name="Google Shape;115;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2"/>
                </a:solidFill>
              </a:rPr>
              <a:t>CCR&amp;R STAFF </a:t>
            </a:r>
            <a:endParaRPr>
              <a:solidFill>
                <a:schemeClr val="dk2"/>
              </a:solidFill>
            </a:endParaRPr>
          </a:p>
          <a:p>
            <a:pPr indent="0" lvl="0" marL="0" rtl="0" algn="l">
              <a:spcBef>
                <a:spcPts val="1200"/>
              </a:spcBef>
              <a:spcAft>
                <a:spcPts val="0"/>
              </a:spcAft>
              <a:buNone/>
            </a:pPr>
            <a:r>
              <a:rPr lang="en">
                <a:solidFill>
                  <a:schemeClr val="dk2"/>
                </a:solidFill>
              </a:rPr>
              <a:t>✔ Offer MONTHLY office hours to consult on challenging cases</a:t>
            </a:r>
            <a:endParaRPr>
              <a:solidFill>
                <a:schemeClr val="dk2"/>
              </a:solidFill>
            </a:endParaRPr>
          </a:p>
          <a:p>
            <a:pPr indent="0" lvl="0" marL="0" rtl="0" algn="l">
              <a:spcBef>
                <a:spcPts val="1200"/>
              </a:spcBef>
              <a:spcAft>
                <a:spcPts val="0"/>
              </a:spcAft>
              <a:buNone/>
            </a:pPr>
            <a:r>
              <a:rPr lang="en">
                <a:solidFill>
                  <a:schemeClr val="dk2"/>
                </a:solidFill>
              </a:rPr>
              <a:t> ✔ Meet with staff individually or in groups to foster use of mental health resources </a:t>
            </a:r>
            <a:endParaRPr>
              <a:solidFill>
                <a:schemeClr val="dk2"/>
              </a:solidFill>
            </a:endParaRPr>
          </a:p>
          <a:p>
            <a:pPr indent="0" lvl="0" marL="0" rtl="0" algn="l">
              <a:spcBef>
                <a:spcPts val="1200"/>
              </a:spcBef>
              <a:spcAft>
                <a:spcPts val="0"/>
              </a:spcAft>
              <a:buNone/>
            </a:pPr>
            <a:r>
              <a:rPr lang="en">
                <a:solidFill>
                  <a:schemeClr val="dk2"/>
                </a:solidFill>
              </a:rPr>
              <a:t>✔ Research best-practices in response to specific challenges </a:t>
            </a:r>
            <a:endParaRPr>
              <a:solidFill>
                <a:schemeClr val="dk2"/>
              </a:solidFill>
            </a:endParaRPr>
          </a:p>
          <a:p>
            <a:pPr indent="0" lvl="0" marL="0" rtl="0" algn="l">
              <a:spcBef>
                <a:spcPts val="1200"/>
              </a:spcBef>
              <a:spcAft>
                <a:spcPts val="1200"/>
              </a:spcAft>
              <a:buNone/>
            </a:pPr>
            <a:r>
              <a:rPr lang="en">
                <a:solidFill>
                  <a:schemeClr val="dk2"/>
                </a:solidFill>
              </a:rPr>
              <a:t>✔ Facilitate reflective practice in which staff consider strategies used</a:t>
            </a:r>
            <a:endParaRPr>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